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5"/>
  </p:notesMasterIdLst>
  <p:sldIdLst>
    <p:sldId id="257" r:id="rId4"/>
    <p:sldId id="258" r:id="rId5"/>
    <p:sldId id="259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5143500" type="screen16x9"/>
  <p:notesSz cx="6858000" cy="9144000"/>
  <p:embeddedFontLst>
    <p:embeddedFont>
      <p:font typeface="Dosis" pitchFamily="2" charset="0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Black" panose="02000000000000000000" pitchFamily="2" charset="0"/>
      <p:bold r:id="rId22"/>
      <p:boldItalic r:id="rId23"/>
    </p:embeddedFont>
    <p:embeddedFont>
      <p:font typeface="Roboto Thin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9"/>
  </p:normalViewPr>
  <p:slideViewPr>
    <p:cSldViewPr snapToGrid="0">
      <p:cViewPr varScale="1">
        <p:scale>
          <a:sx n="89" d="100"/>
          <a:sy n="89" d="100"/>
        </p:scale>
        <p:origin x="990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581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7325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97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1939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21337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9405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1162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dirty="0">
                <a:solidFill>
                  <a:schemeClr val="lt1"/>
                </a:solidFill>
                <a:latin typeface="Roboto Black"/>
                <a:ea typeface="Roboto Black"/>
                <a:sym typeface="Roboto Black"/>
              </a:rPr>
              <a:t>Codeflix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Subscription Churn rates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Tinuola</a:t>
            </a: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Alli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April 26, 2022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7.1 Create temporary table </a:t>
            </a:r>
            <a:r>
              <a:rPr lang="en" sz="2400" i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status_aggregate</a:t>
            </a:r>
            <a:endParaRPr sz="2400" i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month,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SUM(is_active_87) AS active_87,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SUM(is_active_30) AS active_30,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SUM(is_canceled_87) AS canceled_87,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SUM(is_canceled_30) AS canceled_30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status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month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4920900" cy="257460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 temporary table called </a:t>
            </a:r>
            <a:r>
              <a:rPr lang="en-US" sz="1200" b="1" i="1" dirty="0" err="1">
                <a:latin typeface="Roboto"/>
                <a:ea typeface="Roboto"/>
                <a:cs typeface="Roboto"/>
                <a:sym typeface="Roboto"/>
              </a:rPr>
              <a:t>status_aggregate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is created to compute the SUM of the active and canceled subscriptions for each segment, for each month.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resulting columns are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Sum_active_87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Sum_active_30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Sum_canceled_87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Sum_canceled_30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7403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8.1 Compute Churn Rates for Segments 87 and 30</a:t>
            </a:r>
            <a:endParaRPr sz="2400" i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month,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1.0 * canceled_87 / active_87 AS churn_rate_87,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1.0 * canceled_30 / active_30 AS churn_rate_30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4920900" cy="119763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churn rate is computed by dividing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sum_canceled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by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sum_active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for each segment.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segment with the lower churn rate is 30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Hard coding should be avoided if the code is modified to support large number of segments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C443DA2-CC10-443B-9312-3395822BF5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0093168"/>
              </p:ext>
            </p:extLst>
          </p:nvPr>
        </p:nvGraphicFramePr>
        <p:xfrm>
          <a:off x="177972" y="2744546"/>
          <a:ext cx="4920901" cy="1595268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437841">
                  <a:extLst>
                    <a:ext uri="{9D8B030D-6E8A-4147-A177-3AD203B41FA5}">
                      <a16:colId xmlns:a16="http://schemas.microsoft.com/office/drawing/2014/main" val="3314581359"/>
                    </a:ext>
                  </a:extLst>
                </a:gridCol>
                <a:gridCol w="1680839">
                  <a:extLst>
                    <a:ext uri="{9D8B030D-6E8A-4147-A177-3AD203B41FA5}">
                      <a16:colId xmlns:a16="http://schemas.microsoft.com/office/drawing/2014/main" val="3773015488"/>
                    </a:ext>
                  </a:extLst>
                </a:gridCol>
                <a:gridCol w="1802221">
                  <a:extLst>
                    <a:ext uri="{9D8B030D-6E8A-4147-A177-3AD203B41FA5}">
                      <a16:colId xmlns:a16="http://schemas.microsoft.com/office/drawing/2014/main" val="305498592"/>
                    </a:ext>
                  </a:extLst>
                </a:gridCol>
              </a:tblGrid>
              <a:tr h="359036">
                <a:tc>
                  <a:txBody>
                    <a:bodyPr/>
                    <a:lstStyle/>
                    <a:p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Churn_rate_87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Churn_rate_30</a:t>
                      </a:r>
                    </a:p>
                    <a:p>
                      <a:endParaRPr lang="en-US" dirty="0">
                        <a:highlight>
                          <a:srgbClr val="0000FF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611802"/>
                  </a:ext>
                </a:extLst>
              </a:tr>
              <a:tr h="359036">
                <a:tc>
                  <a:txBody>
                    <a:bodyPr/>
                    <a:lstStyle/>
                    <a:p>
                      <a:r>
                        <a:rPr lang="en-US" dirty="0"/>
                        <a:t>2017-01-01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7099369"/>
                  </a:ext>
                </a:extLst>
              </a:tr>
              <a:tr h="359036">
                <a:tc>
                  <a:txBody>
                    <a:bodyPr/>
                    <a:lstStyle/>
                    <a:p>
                      <a:r>
                        <a:rPr lang="en-US" dirty="0"/>
                        <a:t>2017-02-01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177195"/>
                  </a:ext>
                </a:extLst>
              </a:tr>
              <a:tr h="359036">
                <a:tc>
                  <a:txBody>
                    <a:bodyPr/>
                    <a:lstStyle/>
                    <a:p>
                      <a:r>
                        <a:rPr lang="en-US" dirty="0"/>
                        <a:t>2017-03-01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268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321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1" y="712925"/>
            <a:ext cx="7993204" cy="4160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First 100 rows of data in </a:t>
            </a:r>
            <a:r>
              <a:rPr lang="en-US" sz="2400" b="1" i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subscriptions</a:t>
            </a: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table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Range of months for calculating churn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temporary table, </a:t>
            </a:r>
            <a:r>
              <a:rPr lang="en-US" sz="2400" b="1" i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months</a:t>
            </a:r>
          </a:p>
          <a:p>
            <a:pPr marL="457200" indent="-381000">
              <a:lnSpc>
                <a:spcPct val="115000"/>
              </a:lnSpc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temporary table, </a:t>
            </a:r>
            <a:r>
              <a:rPr lang="en-US" sz="2400" b="1" i="1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cross_join</a:t>
            </a:r>
            <a:endParaRPr lang="en-US" sz="2400" b="1" i="1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indent="-381000">
              <a:lnSpc>
                <a:spcPct val="115000"/>
              </a:lnSpc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temporary table, </a:t>
            </a:r>
            <a:r>
              <a:rPr lang="en-US" sz="2400" b="1" i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status</a:t>
            </a:r>
          </a:p>
          <a:p>
            <a:pPr marL="457200" indent="-381000">
              <a:lnSpc>
                <a:spcPct val="115000"/>
              </a:lnSpc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Add more columns to </a:t>
            </a:r>
            <a:r>
              <a:rPr lang="en-US" sz="2400" b="1" i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status</a:t>
            </a: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table</a:t>
            </a:r>
          </a:p>
          <a:p>
            <a:pPr marL="457200" indent="-381000">
              <a:lnSpc>
                <a:spcPct val="115000"/>
              </a:lnSpc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temporary table, </a:t>
            </a:r>
            <a:r>
              <a:rPr lang="en-US" sz="2400" b="1" i="1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status_aggregate</a:t>
            </a:r>
            <a:endParaRPr lang="en-US" sz="2400" b="1" i="1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indent="-381000">
              <a:lnSpc>
                <a:spcPct val="115000"/>
              </a:lnSpc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Compute churn rates for segments 87 and 30</a:t>
            </a:r>
          </a:p>
          <a:p>
            <a:pPr marL="457200" indent="-381000">
              <a:lnSpc>
                <a:spcPct val="115000"/>
              </a:lnSpc>
              <a:buClr>
                <a:srgbClr val="222222"/>
              </a:buClr>
              <a:buSzPts val="2400"/>
              <a:buFont typeface="Roboto"/>
              <a:buAutoNum type="arabicPeriod"/>
            </a:pPr>
            <a:endParaRPr lang="en-US" sz="2400" b="1" i="1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sym typeface="Roboto Black"/>
              </a:rPr>
              <a:t>Queries and Details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First 100 rows of data in </a:t>
            </a:r>
            <a:r>
              <a:rPr lang="en" sz="2400" i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subscriptions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table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subscriptions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45581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dataset contains subscription data for users who were acquired through two distinct channels.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There are four columns in the subscriptions table as shown below.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The segment column identifies which segment the subscription owner belongs to. There are two different segments which includes 87 and 30.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301188632"/>
              </p:ext>
            </p:extLst>
          </p:nvPr>
        </p:nvGraphicFramePr>
        <p:xfrm>
          <a:off x="177975" y="2952718"/>
          <a:ext cx="4920899" cy="216844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576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4378">
                  <a:extLst>
                    <a:ext uri="{9D8B030D-6E8A-4147-A177-3AD203B41FA5}">
                      <a16:colId xmlns:a16="http://schemas.microsoft.com/office/drawing/2014/main" val="3396470759"/>
                    </a:ext>
                  </a:extLst>
                </a:gridCol>
                <a:gridCol w="13543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5997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Subscription_start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ubscription_end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segment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03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9688423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564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057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4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5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Range of months for calculating churn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MIN(subscription_start),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MAX(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subscriptions;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45581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range of months of the data provided in the </a:t>
            </a:r>
            <a:r>
              <a:rPr lang="en-US" sz="1200" b="1" i="1" dirty="0">
                <a:latin typeface="Roboto"/>
                <a:ea typeface="Roboto"/>
                <a:cs typeface="Roboto"/>
                <a:sym typeface="Roboto"/>
              </a:rPr>
              <a:t>subscriptions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table include December 2016, and January 01– March 30, 2017.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minimum start date is December 01, 2016, and the maximum start date is March 31, 2017.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10082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28079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Create temporary table </a:t>
            </a:r>
            <a:r>
              <a:rPr lang="en" sz="2400" i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months</a:t>
            </a:r>
            <a:endParaRPr sz="2400" i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'2017-01-01'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'2017-01-31'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'2017-02-01'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'2017-02-28'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'2017-03-01'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'2017-03-30'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45581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 temporary table called</a:t>
            </a:r>
            <a:r>
              <a:rPr lang="en-US" sz="1200" b="1" i="1" dirty="0">
                <a:latin typeface="Roboto"/>
                <a:ea typeface="Roboto"/>
                <a:cs typeface="Roboto"/>
                <a:sym typeface="Roboto"/>
              </a:rPr>
              <a:t> months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is created to calculate churn rate for both segments (87 and 30). December is excluded as there are no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subscription_end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80857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4.1 Create temporary table </a:t>
            </a:r>
            <a:r>
              <a:rPr lang="en" sz="2400" i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cross_join</a:t>
            </a:r>
            <a:endParaRPr sz="2400" i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*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subscriptions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CROSS JOIN months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45581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 temporary table called</a:t>
            </a:r>
            <a:r>
              <a:rPr lang="en-US" sz="1200" b="1" i="1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b="1" i="1" dirty="0" err="1">
                <a:latin typeface="Roboto"/>
                <a:ea typeface="Roboto"/>
                <a:cs typeface="Roboto"/>
                <a:sym typeface="Roboto"/>
              </a:rPr>
              <a:t>cross_join</a:t>
            </a:r>
            <a:r>
              <a:rPr lang="en-US" sz="1200" b="1" i="1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is created selecting all columns to calculate churn rate for both segments (87 and 30). The tables </a:t>
            </a:r>
            <a:r>
              <a:rPr lang="en-US" sz="1200" b="1" i="1" dirty="0">
                <a:latin typeface="Roboto"/>
                <a:ea typeface="Roboto"/>
                <a:cs typeface="Roboto"/>
                <a:sym typeface="Roboto"/>
              </a:rPr>
              <a:t>months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US" sz="1200" b="1" i="1" dirty="0" err="1">
                <a:latin typeface="Roboto"/>
                <a:ea typeface="Roboto"/>
                <a:cs typeface="Roboto"/>
                <a:sym typeface="Roboto"/>
              </a:rPr>
              <a:t>cross_join</a:t>
            </a:r>
            <a:r>
              <a:rPr lang="en-US" sz="1200" b="1" i="1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is then joined.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59807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5.1 Create temporary table </a:t>
            </a:r>
            <a:r>
              <a:rPr lang="en" sz="2400" i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status</a:t>
            </a:r>
            <a:endParaRPr sz="2400" i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status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SELECT id,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first_day AS month,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WHEN (segment = '87')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  AND (subscription_start &lt; first_day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  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END AS is_active_87,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WHEN 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(segment = '30')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  AND (subscription_start &lt; first_day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  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END AS is_active_30,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4920900" cy="257460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 temporary table called</a:t>
            </a:r>
            <a:r>
              <a:rPr lang="en-US" sz="1200" b="1" i="1" dirty="0">
                <a:latin typeface="Roboto"/>
                <a:ea typeface="Roboto"/>
                <a:cs typeface="Roboto"/>
                <a:sym typeface="Roboto"/>
              </a:rPr>
              <a:t> status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is created from the </a:t>
            </a:r>
            <a:r>
              <a:rPr lang="en-US" sz="1200" b="1" i="1" dirty="0" err="1">
                <a:latin typeface="Roboto"/>
                <a:ea typeface="Roboto"/>
                <a:cs typeface="Roboto"/>
                <a:sym typeface="Roboto"/>
              </a:rPr>
              <a:t>cross_join</a:t>
            </a:r>
            <a:r>
              <a:rPr lang="en-US" sz="1200" b="1" i="1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table to calculate churn rate for both segments (87 and 30). The table contains the following columns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Id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First_day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rename as month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Is_active_87 (users who existed prior to the beginning of the month). This is 1 if true and 0 otherwise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Is_active_30 (users who existed prior to the beginning of the month). This is 1 if true and 0 otherwise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864181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6.1 Add more columns to </a:t>
            </a:r>
            <a:r>
              <a:rPr lang="en" sz="2400" i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status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temporary table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WHEN (segment = '87')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 AND (subscription_end BETWEEN first_day AND last_day 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  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END AS is_canceled_87,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CASE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WHEN (segment = '30')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  AND (subscription_end BETWEEN first_day AND last_day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  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THEN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ELSE 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END AS is_canceled_30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FROM cross_join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  ),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4920900" cy="257460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Additional columns are added to </a:t>
            </a:r>
            <a:r>
              <a:rPr lang="en-US" sz="1200" b="1" i="1" dirty="0">
                <a:latin typeface="Roboto"/>
                <a:ea typeface="Roboto"/>
                <a:cs typeface="Roboto"/>
                <a:sym typeface="Roboto"/>
              </a:rPr>
              <a:t>status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temporary table.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columns are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Is_canceled_87. This is 1 if true and 0 otherwise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Is_canceled_30. This is 1 if true and 0 otherwise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33959269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2951</TotalTime>
  <Words>914</Words>
  <Application>Microsoft Office PowerPoint</Application>
  <PresentationFormat>On-screen Show (16:9)</PresentationFormat>
  <Paragraphs>148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Dosis</vt:lpstr>
      <vt:lpstr>Roboto Thin</vt:lpstr>
      <vt:lpstr>Courier New</vt:lpstr>
      <vt:lpstr>Roboto</vt:lpstr>
      <vt:lpstr>Arial</vt:lpstr>
      <vt:lpstr>Wingdings</vt:lpstr>
      <vt:lpstr>Roboto Black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Tinu</dc:creator>
  <cp:lastModifiedBy>Tinu</cp:lastModifiedBy>
  <cp:revision>14</cp:revision>
  <dcterms:modified xsi:type="dcterms:W3CDTF">2022-04-28T16:52:27Z</dcterms:modified>
</cp:coreProperties>
</file>